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4" r:id="rId6"/>
    <p:sldId id="265" r:id="rId7"/>
    <p:sldId id="263" r:id="rId8"/>
    <p:sldId id="267" r:id="rId9"/>
    <p:sldId id="268" r:id="rId10"/>
    <p:sldId id="269" r:id="rId11"/>
    <p:sldId id="270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4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81F4-B2C8-AB44-A6AF-0E066452C7F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8532-C2CE-0F4F-BC2C-B0A498BC3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81F4-B2C8-AB44-A6AF-0E066452C7F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8532-C2CE-0F4F-BC2C-B0A498BC3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81F4-B2C8-AB44-A6AF-0E066452C7F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8532-C2CE-0F4F-BC2C-B0A498BC3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81F4-B2C8-AB44-A6AF-0E066452C7F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8532-C2CE-0F4F-BC2C-B0A498BC3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81F4-B2C8-AB44-A6AF-0E066452C7F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8532-C2CE-0F4F-BC2C-B0A498BC3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81F4-B2C8-AB44-A6AF-0E066452C7F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8532-C2CE-0F4F-BC2C-B0A498BC3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81F4-B2C8-AB44-A6AF-0E066452C7F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8532-C2CE-0F4F-BC2C-B0A498BC3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81F4-B2C8-AB44-A6AF-0E066452C7F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8532-C2CE-0F4F-BC2C-B0A498BC3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81F4-B2C8-AB44-A6AF-0E066452C7F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8532-C2CE-0F4F-BC2C-B0A498BC3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81F4-B2C8-AB44-A6AF-0E066452C7F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8532-C2CE-0F4F-BC2C-B0A498BC3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81F4-B2C8-AB44-A6AF-0E066452C7F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8532-C2CE-0F4F-BC2C-B0A498BC3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A81F4-B2C8-AB44-A6AF-0E066452C7FA}" type="datetimeFigureOut">
              <a:rPr lang="en-US" smtClean="0"/>
              <a:t>3/31/19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D8532-C2CE-0F4F-BC2C-B0A498BC3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706" y="623751"/>
            <a:ext cx="9069294" cy="3262449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Analysis of </a:t>
            </a:r>
            <a:r>
              <a:rPr lang="en-US" sz="4000" dirty="0" smtClean="0">
                <a:latin typeface="Times New Roman"/>
                <a:cs typeface="Times New Roman"/>
              </a:rPr>
              <a:t>Variability </a:t>
            </a:r>
            <a:r>
              <a:rPr lang="en-US" sz="4000" dirty="0" smtClean="0">
                <a:latin typeface="Times New Roman"/>
                <a:cs typeface="Times New Roman"/>
              </a:rPr>
              <a:t>in the </a:t>
            </a:r>
            <a:r>
              <a:rPr lang="en-US" sz="4000" i="1" dirty="0" smtClean="0">
                <a:latin typeface="Times New Roman"/>
                <a:cs typeface="Times New Roman"/>
              </a:rPr>
              <a:t>JWST</a:t>
            </a:r>
            <a:r>
              <a:rPr lang="en-US" sz="4000" dirty="0" smtClean="0">
                <a:latin typeface="Times New Roman"/>
                <a:cs typeface="Times New Roman"/>
              </a:rPr>
              <a:t> North Ecliptic Pole (NEP) Time Domain Field (TDF) 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Victoria Jones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Dr. Rolf Jansen 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5" name="Picture 4" descr="asu_earthspaceexplore_horiz_rgb_white_150ppi-360x1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" y="5446059"/>
            <a:ext cx="4572000" cy="1447800"/>
          </a:xfrm>
          <a:prstGeom prst="rect">
            <a:avLst/>
          </a:prstGeom>
        </p:spPr>
      </p:pic>
      <p:pic>
        <p:nvPicPr>
          <p:cNvPr id="6" name="Picture 5" descr="logo_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59" y="4682715"/>
            <a:ext cx="2061882" cy="212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4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Results: Photometry </a:t>
            </a:r>
            <a:endParaRPr lang="en-US" sz="4000" dirty="0">
              <a:latin typeface="Times New Roman"/>
              <a:cs typeface="Times New Roman"/>
            </a:endParaRPr>
          </a:p>
        </p:txBody>
      </p:sp>
      <p:pic>
        <p:nvPicPr>
          <p:cNvPr id="5" name="Picture 4" descr="Mag_Dif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00" y="1735412"/>
            <a:ext cx="5854700" cy="43942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3022" y="2796749"/>
            <a:ext cx="3166278" cy="2269091"/>
          </a:xfrm>
        </p:spPr>
        <p:txBody>
          <a:bodyPr>
            <a:normAutofit/>
          </a:bodyPr>
          <a:lstStyle/>
          <a:p>
            <a:r>
              <a:rPr lang="nl-NL" sz="2400" dirty="0" smtClean="0">
                <a:latin typeface="Times New Roman"/>
                <a:cs typeface="Times New Roman"/>
              </a:rPr>
              <a:t>Standard </a:t>
            </a:r>
            <a:r>
              <a:rPr lang="nl-NL" sz="2400" dirty="0" err="1">
                <a:latin typeface="Times New Roman"/>
                <a:cs typeface="Times New Roman"/>
              </a:rPr>
              <a:t>D</a:t>
            </a:r>
            <a:r>
              <a:rPr lang="nl-NL" sz="2400" dirty="0" err="1" smtClean="0">
                <a:latin typeface="Times New Roman"/>
                <a:cs typeface="Times New Roman"/>
              </a:rPr>
              <a:t>eviation</a:t>
            </a:r>
            <a:r>
              <a:rPr lang="nl-NL" sz="2400" dirty="0" smtClean="0">
                <a:latin typeface="Times New Roman"/>
                <a:cs typeface="Times New Roman"/>
              </a:rPr>
              <a:t> split </a:t>
            </a:r>
            <a:r>
              <a:rPr lang="nl-NL" sz="2400" dirty="0" err="1" smtClean="0">
                <a:latin typeface="Times New Roman"/>
                <a:cs typeface="Times New Roman"/>
              </a:rPr>
              <a:t>by</a:t>
            </a:r>
            <a:r>
              <a:rPr lang="nl-NL" sz="2400" dirty="0" smtClean="0">
                <a:latin typeface="Times New Roman"/>
                <a:cs typeface="Times New Roman"/>
              </a:rPr>
              <a:t> mag bins</a:t>
            </a:r>
          </a:p>
          <a:p>
            <a:endParaRPr lang="nl-NL" sz="2400" dirty="0">
              <a:latin typeface="Times New Roman"/>
              <a:cs typeface="Times New Roman"/>
            </a:endParaRPr>
          </a:p>
          <a:p>
            <a:r>
              <a:rPr lang="nl-NL" sz="2400" dirty="0" smtClean="0">
                <a:latin typeface="Times New Roman"/>
                <a:cs typeface="Times New Roman"/>
              </a:rPr>
              <a:t>304 </a:t>
            </a:r>
            <a:r>
              <a:rPr lang="nl-NL" sz="2400" dirty="0" err="1" smtClean="0">
                <a:latin typeface="Times New Roman"/>
                <a:cs typeface="Times New Roman"/>
              </a:rPr>
              <a:t>objects</a:t>
            </a:r>
            <a:r>
              <a:rPr lang="nl-NL" sz="2400" dirty="0" smtClean="0">
                <a:latin typeface="Times New Roman"/>
                <a:cs typeface="Times New Roman"/>
              </a:rPr>
              <a:t> </a:t>
            </a:r>
            <a:r>
              <a:rPr lang="nl-NL" sz="2400" dirty="0" err="1" smtClean="0">
                <a:latin typeface="Times New Roman"/>
                <a:cs typeface="Times New Roman"/>
              </a:rPr>
              <a:t>with</a:t>
            </a:r>
            <a:r>
              <a:rPr lang="nl-NL" sz="2400" dirty="0" smtClean="0">
                <a:latin typeface="Times New Roman"/>
                <a:cs typeface="Times New Roman"/>
              </a:rPr>
              <a:t> </a:t>
            </a:r>
            <a:r>
              <a:rPr lang="nl-NL" sz="2400" dirty="0" err="1" smtClean="0">
                <a:latin typeface="Times New Roman"/>
                <a:cs typeface="Times New Roman"/>
              </a:rPr>
              <a:t>Δmag</a:t>
            </a:r>
            <a:r>
              <a:rPr lang="nl-NL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ea typeface="ＭＳ ゴシック"/>
                <a:cs typeface="Times New Roman"/>
              </a:rPr>
              <a:t>≥</a:t>
            </a:r>
            <a:r>
              <a:rPr lang="en-US" sz="2400" dirty="0">
                <a:latin typeface="Times New Roman"/>
                <a:cs typeface="Times New Roman"/>
              </a:rPr>
              <a:t> 3σ </a:t>
            </a:r>
            <a:r>
              <a:rPr lang="nl-NL" sz="2400" dirty="0" smtClean="0">
                <a:latin typeface="Times New Roman"/>
                <a:cs typeface="Times New Roman"/>
              </a:rPr>
              <a:t> </a:t>
            </a:r>
            <a:endParaRPr lang="nl-NL" sz="2400" dirty="0">
              <a:latin typeface="Times New Roman"/>
              <a:cs typeface="Times New Roman"/>
            </a:endParaRPr>
          </a:p>
          <a:p>
            <a:endParaRPr lang="de-DE" sz="2400" dirty="0"/>
          </a:p>
          <a:p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1843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Future Work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734310"/>
            <a:ext cx="8229600" cy="439658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Improve the LBT astrometry </a:t>
            </a:r>
            <a:br>
              <a:rPr lang="en-US" sz="2800" dirty="0" smtClean="0">
                <a:latin typeface="Times New Roman"/>
                <a:cs typeface="Times New Roman"/>
              </a:rPr>
            </a:br>
            <a:r>
              <a:rPr lang="en-US" sz="2800" dirty="0" smtClean="0">
                <a:latin typeface="Times New Roman"/>
                <a:cs typeface="Times New Roman"/>
              </a:rPr>
              <a:t>  </a:t>
            </a:r>
          </a:p>
          <a:p>
            <a:r>
              <a:rPr lang="en-US" sz="2800" dirty="0" smtClean="0">
                <a:latin typeface="Times New Roman"/>
                <a:cs typeface="Times New Roman"/>
              </a:rPr>
              <a:t>Obtain Subaru images and visually inspect candidates</a:t>
            </a:r>
          </a:p>
          <a:p>
            <a:endParaRPr lang="en-US" sz="2800" dirty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Repeat analysis for </a:t>
            </a:r>
            <a:r>
              <a:rPr lang="en-US" sz="2800" i="1" dirty="0" smtClean="0">
                <a:latin typeface="Times New Roman"/>
                <a:cs typeface="Times New Roman"/>
              </a:rPr>
              <a:t>z</a:t>
            </a:r>
            <a:r>
              <a:rPr lang="en-US" sz="2800" dirty="0" smtClean="0">
                <a:latin typeface="Times New Roman"/>
                <a:cs typeface="Times New Roman"/>
              </a:rPr>
              <a:t>-band filter 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Incorporate </a:t>
            </a:r>
            <a:r>
              <a:rPr lang="en-US" sz="2800" dirty="0" smtClean="0">
                <a:latin typeface="Times New Roman"/>
                <a:cs typeface="Times New Roman"/>
              </a:rPr>
              <a:t>data taken by </a:t>
            </a:r>
            <a:r>
              <a:rPr lang="en-US" sz="2800" i="1" dirty="0" smtClean="0">
                <a:latin typeface="Times New Roman"/>
                <a:cs typeface="Times New Roman"/>
              </a:rPr>
              <a:t>Hubble Space Telescope</a:t>
            </a:r>
            <a:endParaRPr lang="en-US" sz="2800" dirty="0">
              <a:latin typeface="Times New Roman"/>
              <a:cs typeface="Times New Roman"/>
            </a:endParaRP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Better resolution than either LBT or Subaru</a:t>
            </a:r>
            <a:r>
              <a:rPr lang="en-US" sz="2400" i="1" dirty="0" smtClean="0">
                <a:latin typeface="Times New Roman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9303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42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Acknowledgments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082" y="1520015"/>
            <a:ext cx="8229600" cy="4525963"/>
          </a:xfrm>
        </p:spPr>
        <p:txBody>
          <a:bodyPr>
            <a:normAutofit/>
          </a:bodyPr>
          <a:lstStyle/>
          <a:p>
            <a:r>
              <a:rPr lang="en-US" sz="2500" dirty="0" smtClean="0">
                <a:latin typeface="Times New Roman"/>
                <a:cs typeface="Times New Roman"/>
              </a:rPr>
              <a:t>Collaborators: Rogier Windhorst, Seth Cohen, Teresa Ashcraft, &amp; NEP TDF team   </a:t>
            </a:r>
            <a:r>
              <a:rPr lang="en-US" sz="2500" dirty="0">
                <a:latin typeface="Times New Roman"/>
                <a:cs typeface="Times New Roman"/>
              </a:rPr>
              <a:t/>
            </a:r>
            <a:br>
              <a:rPr lang="en-US" sz="2500" dirty="0">
                <a:latin typeface="Times New Roman"/>
                <a:cs typeface="Times New Roman"/>
              </a:rPr>
            </a:br>
            <a:endParaRPr lang="en-US" sz="2500" dirty="0" smtClean="0">
              <a:latin typeface="Times New Roman"/>
              <a:cs typeface="Times New Roman"/>
            </a:endParaRPr>
          </a:p>
          <a:p>
            <a:r>
              <a:rPr lang="en-US" sz="2500" dirty="0" smtClean="0">
                <a:latin typeface="Times New Roman"/>
                <a:cs typeface="Times New Roman"/>
              </a:rPr>
              <a:t>Guenther </a:t>
            </a:r>
            <a:r>
              <a:rPr lang="en-US" sz="2500" dirty="0" err="1" smtClean="0">
                <a:latin typeface="Times New Roman"/>
                <a:cs typeface="Times New Roman"/>
              </a:rPr>
              <a:t>Hasinger</a:t>
            </a:r>
            <a:r>
              <a:rPr lang="en-US" sz="2500" dirty="0" smtClean="0">
                <a:latin typeface="Times New Roman"/>
                <a:cs typeface="Times New Roman"/>
              </a:rPr>
              <a:t>, Esther Hu, Christopher Waters and the HEROES team at the Institute for Astronomy at University of Hawaii </a:t>
            </a:r>
          </a:p>
          <a:p>
            <a:pPr marL="0" indent="0">
              <a:buNone/>
            </a:pPr>
            <a:r>
              <a:rPr lang="en-US" sz="2500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sz="2500" dirty="0" smtClean="0">
                <a:latin typeface="Times New Roman"/>
                <a:cs typeface="Times New Roman"/>
              </a:rPr>
              <a:t>ASU/NASA Space Grant Consortium </a:t>
            </a:r>
            <a:endParaRPr lang="en-US" sz="2500" dirty="0">
              <a:latin typeface="Times New Roman"/>
              <a:cs typeface="Times New Roman"/>
            </a:endParaRPr>
          </a:p>
        </p:txBody>
      </p:sp>
      <p:pic>
        <p:nvPicPr>
          <p:cNvPr id="4" name="Picture 3" descr="subaru_color1_24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7" y="4930869"/>
            <a:ext cx="1882308" cy="1882308"/>
          </a:xfrm>
          <a:prstGeom prst="rect">
            <a:avLst/>
          </a:prstGeom>
        </p:spPr>
      </p:pic>
      <p:pic>
        <p:nvPicPr>
          <p:cNvPr id="5" name="Picture 4" descr="lbt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958" y="5381884"/>
            <a:ext cx="2428099" cy="1087648"/>
          </a:xfrm>
          <a:prstGeom prst="rect">
            <a:avLst/>
          </a:prstGeom>
        </p:spPr>
      </p:pic>
      <p:pic>
        <p:nvPicPr>
          <p:cNvPr id="6" name="Picture 5" descr="302px-JWST_decal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81" y="4826000"/>
            <a:ext cx="1980619" cy="1987177"/>
          </a:xfrm>
          <a:prstGeom prst="rect">
            <a:avLst/>
          </a:prstGeom>
        </p:spPr>
      </p:pic>
      <p:pic>
        <p:nvPicPr>
          <p:cNvPr id="7" name="Picture 6" descr="4_IfA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178" y="56019"/>
            <a:ext cx="1463995" cy="1463995"/>
          </a:xfrm>
          <a:prstGeom prst="rect">
            <a:avLst/>
          </a:prstGeom>
        </p:spPr>
      </p:pic>
      <p:pic>
        <p:nvPicPr>
          <p:cNvPr id="8" name="Picture 7" descr="sese_sticke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" y="56019"/>
            <a:ext cx="1432280" cy="142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11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 smtClean="0">
                <a:latin typeface="Times New Roman"/>
                <a:cs typeface="Times New Roman"/>
              </a:rPr>
              <a:t>JWST</a:t>
            </a:r>
            <a:r>
              <a:rPr lang="en-US" sz="4000" dirty="0" smtClean="0">
                <a:latin typeface="Times New Roman"/>
                <a:cs typeface="Times New Roman"/>
              </a:rPr>
              <a:t> NEP TDF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824" y="1417639"/>
            <a:ext cx="8845176" cy="4747450"/>
          </a:xfrm>
        </p:spPr>
        <p:txBody>
          <a:bodyPr>
            <a:normAutofit/>
          </a:bodyPr>
          <a:lstStyle/>
          <a:p>
            <a:r>
              <a:rPr lang="en-US" sz="2900" dirty="0">
                <a:latin typeface="Times New Roman"/>
                <a:cs typeface="Times New Roman"/>
              </a:rPr>
              <a:t>L</a:t>
            </a:r>
            <a:r>
              <a:rPr lang="en-US" sz="2900" dirty="0" smtClean="0">
                <a:latin typeface="Times New Roman"/>
                <a:cs typeface="Times New Roman"/>
              </a:rPr>
              <a:t>ocated </a:t>
            </a:r>
            <a:r>
              <a:rPr lang="en-US" sz="2900" dirty="0">
                <a:latin typeface="Times New Roman"/>
                <a:cs typeface="Times New Roman"/>
              </a:rPr>
              <a:t>within </a:t>
            </a:r>
            <a:r>
              <a:rPr lang="en-US" sz="2900" i="1" dirty="0">
                <a:latin typeface="Times New Roman"/>
                <a:cs typeface="Times New Roman"/>
              </a:rPr>
              <a:t>JWST’s</a:t>
            </a:r>
            <a:r>
              <a:rPr lang="en-US" sz="2900" dirty="0">
                <a:latin typeface="Times New Roman"/>
                <a:cs typeface="Times New Roman"/>
              </a:rPr>
              <a:t> n</a:t>
            </a:r>
            <a:r>
              <a:rPr lang="en-US" sz="2900" dirty="0" smtClean="0">
                <a:latin typeface="Times New Roman"/>
                <a:cs typeface="Times New Roman"/>
              </a:rPr>
              <a:t>orthern </a:t>
            </a:r>
            <a:r>
              <a:rPr lang="en-US" sz="2900" dirty="0">
                <a:latin typeface="Times New Roman"/>
                <a:cs typeface="Times New Roman"/>
              </a:rPr>
              <a:t>Continuous Viewing Zone </a:t>
            </a:r>
            <a:r>
              <a:rPr lang="en-US" sz="2900" dirty="0" smtClean="0">
                <a:latin typeface="Times New Roman"/>
                <a:cs typeface="Times New Roman"/>
              </a:rPr>
              <a:t>centered on the NEP </a:t>
            </a:r>
            <a:endParaRPr lang="en-US" sz="2900" dirty="0">
              <a:latin typeface="Times New Roman"/>
              <a:cs typeface="Times New Roman"/>
            </a:endParaRPr>
          </a:p>
          <a:p>
            <a:endParaRPr lang="en-US" sz="2900" dirty="0" smtClean="0">
              <a:latin typeface="Times New Roman"/>
              <a:cs typeface="Times New Roman"/>
            </a:endParaRPr>
          </a:p>
          <a:p>
            <a:r>
              <a:rPr lang="en-US" sz="2900" dirty="0">
                <a:latin typeface="Times New Roman"/>
                <a:cs typeface="Times New Roman"/>
              </a:rPr>
              <a:t>V</a:t>
            </a:r>
            <a:r>
              <a:rPr lang="en-US" sz="2900" dirty="0" smtClean="0">
                <a:latin typeface="Times New Roman"/>
                <a:cs typeface="Times New Roman"/>
              </a:rPr>
              <a:t>oid </a:t>
            </a:r>
            <a:r>
              <a:rPr lang="en-US" sz="2900" dirty="0">
                <a:latin typeface="Times New Roman"/>
                <a:cs typeface="Times New Roman"/>
              </a:rPr>
              <a:t>of b</a:t>
            </a:r>
            <a:r>
              <a:rPr lang="en-US" sz="2900" dirty="0" smtClean="0">
                <a:latin typeface="Times New Roman"/>
                <a:cs typeface="Times New Roman"/>
              </a:rPr>
              <a:t>right </a:t>
            </a:r>
            <a:r>
              <a:rPr lang="en-US" sz="2900" dirty="0">
                <a:latin typeface="Times New Roman"/>
                <a:cs typeface="Times New Roman"/>
              </a:rPr>
              <a:t>f</a:t>
            </a:r>
            <a:r>
              <a:rPr lang="en-US" sz="2900" dirty="0" smtClean="0">
                <a:latin typeface="Times New Roman"/>
                <a:cs typeface="Times New Roman"/>
              </a:rPr>
              <a:t>oreground stars </a:t>
            </a:r>
            <a:r>
              <a:rPr lang="en-US" sz="2900" dirty="0">
                <a:latin typeface="Times New Roman"/>
                <a:cs typeface="Times New Roman"/>
              </a:rPr>
              <a:t>and low galactic </a:t>
            </a:r>
            <a:r>
              <a:rPr lang="en-US" sz="2900" dirty="0" smtClean="0">
                <a:latin typeface="Times New Roman"/>
                <a:cs typeface="Times New Roman"/>
              </a:rPr>
              <a:t>foreground extinction</a:t>
            </a:r>
          </a:p>
          <a:p>
            <a:endParaRPr lang="en-US" sz="2900" dirty="0">
              <a:latin typeface="Times New Roman"/>
              <a:cs typeface="Times New Roman"/>
            </a:endParaRPr>
          </a:p>
          <a:p>
            <a:r>
              <a:rPr lang="en-US" sz="2900" dirty="0" smtClean="0">
                <a:latin typeface="Times New Roman"/>
                <a:cs typeface="Times New Roman"/>
              </a:rPr>
              <a:t>Community field for </a:t>
            </a:r>
            <a:br>
              <a:rPr lang="en-US" sz="2900" dirty="0" smtClean="0">
                <a:latin typeface="Times New Roman"/>
                <a:cs typeface="Times New Roman"/>
              </a:rPr>
            </a:br>
            <a:r>
              <a:rPr lang="en-US" sz="2900" dirty="0" smtClean="0">
                <a:latin typeface="Times New Roman"/>
                <a:cs typeface="Times New Roman"/>
              </a:rPr>
              <a:t>time </a:t>
            </a:r>
            <a:r>
              <a:rPr lang="en-US" sz="2900" dirty="0">
                <a:latin typeface="Times New Roman"/>
                <a:cs typeface="Times New Roman"/>
              </a:rPr>
              <a:t>d</a:t>
            </a:r>
            <a:r>
              <a:rPr lang="en-US" sz="2900" dirty="0" smtClean="0">
                <a:latin typeface="Times New Roman"/>
                <a:cs typeface="Times New Roman"/>
              </a:rPr>
              <a:t>omain </a:t>
            </a:r>
            <a:r>
              <a:rPr lang="en-US" sz="2900" dirty="0">
                <a:latin typeface="Times New Roman"/>
                <a:cs typeface="Times New Roman"/>
              </a:rPr>
              <a:t>s</a:t>
            </a:r>
            <a:r>
              <a:rPr lang="en-US" sz="2900" dirty="0" smtClean="0">
                <a:latin typeface="Times New Roman"/>
                <a:cs typeface="Times New Roman"/>
              </a:rPr>
              <a:t>cience</a:t>
            </a:r>
            <a:endParaRPr lang="en-US" sz="2900" dirty="0">
              <a:latin typeface="Times New Roman"/>
              <a:cs typeface="Times New Roman"/>
            </a:endParaRPr>
          </a:p>
          <a:p>
            <a:endParaRPr lang="en-US" dirty="0">
              <a:latin typeface="CMU Serif Roman"/>
              <a:cs typeface="CMU Serif Roman"/>
            </a:endParaRPr>
          </a:p>
          <a:p>
            <a:endParaRPr lang="en-US" dirty="0" smtClean="0">
              <a:latin typeface="CMU Serif Roman"/>
              <a:cs typeface="CMU Serif Roman"/>
            </a:endParaRPr>
          </a:p>
        </p:txBody>
      </p:sp>
      <p:pic>
        <p:nvPicPr>
          <p:cNvPr id="5" name="Picture 4" descr="JWST_Chamber-A_JSC_rsz-1600x106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563023"/>
            <a:ext cx="4876800" cy="3246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200" y="6547533"/>
            <a:ext cx="2492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/>
                <a:cs typeface="Times New Roman"/>
              </a:rPr>
              <a:t>Image Credit: Desiree Stover/NASA</a:t>
            </a:r>
            <a:endParaRPr lang="en-US" sz="11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6937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72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Variability Background: Astrometry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" name="Picture 2" descr="astronomers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55" y="1517958"/>
            <a:ext cx="6521506" cy="5239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30274" y="6480179"/>
            <a:ext cx="3511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Image Credit: Kiso Observatory, University of Tokyo</a:t>
            </a:r>
            <a:endParaRPr lang="en-US"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5137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49728"/>
            <a:ext cx="848507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/>
                <a:cs typeface="Times New Roman"/>
              </a:rPr>
              <a:t>Variability Background: Photometry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5" name="Picture 4" descr="Screen Shot 2019-03-31 at 5.37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17" y="1179498"/>
            <a:ext cx="8102600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6879" y="6480179"/>
            <a:ext cx="2256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Image Credit</a:t>
            </a:r>
            <a:r>
              <a:rPr lang="en-US" sz="1200" dirty="0" smtClean="0">
                <a:latin typeface="Times New Roman"/>
                <a:cs typeface="Times New Roman"/>
              </a:rPr>
              <a:t>: </a:t>
            </a:r>
            <a:r>
              <a:rPr lang="en-US" sz="1200" dirty="0" err="1" smtClean="0">
                <a:latin typeface="Times New Roman"/>
                <a:cs typeface="Times New Roman"/>
              </a:rPr>
              <a:t>Artigau</a:t>
            </a:r>
            <a:r>
              <a:rPr lang="en-US" sz="1200" dirty="0" smtClean="0">
                <a:latin typeface="Times New Roman"/>
                <a:cs typeface="Times New Roman"/>
              </a:rPr>
              <a:t> et al. 2009</a:t>
            </a:r>
            <a:endParaRPr lang="en-US"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86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Large Binocular Telescope Data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Times New Roman"/>
                <a:cs typeface="Times New Roman"/>
              </a:rPr>
              <a:t>Large Binocular Camera Filters (</a:t>
            </a:r>
            <a:r>
              <a:rPr lang="en-US" sz="2800" i="1" dirty="0" smtClean="0">
                <a:latin typeface="Times New Roman"/>
                <a:cs typeface="Times New Roman"/>
              </a:rPr>
              <a:t>U</a:t>
            </a:r>
            <a:r>
              <a:rPr lang="en-US" sz="2800" dirty="0" smtClean="0">
                <a:latin typeface="Times New Roman"/>
                <a:cs typeface="Times New Roman"/>
              </a:rPr>
              <a:t>,</a:t>
            </a:r>
            <a:r>
              <a:rPr lang="en-US" sz="2800" i="1" dirty="0" smtClean="0">
                <a:latin typeface="Times New Roman"/>
                <a:cs typeface="Times New Roman"/>
              </a:rPr>
              <a:t> g</a:t>
            </a:r>
            <a:r>
              <a:rPr lang="en-US" sz="2800" dirty="0" smtClean="0">
                <a:latin typeface="Times New Roman"/>
                <a:cs typeface="Times New Roman"/>
              </a:rPr>
              <a:t>, </a:t>
            </a:r>
            <a:r>
              <a:rPr lang="en-US" sz="2800" i="1" dirty="0" smtClean="0">
                <a:latin typeface="Times New Roman"/>
                <a:cs typeface="Times New Roman"/>
              </a:rPr>
              <a:t>r</a:t>
            </a:r>
            <a:r>
              <a:rPr lang="en-US" sz="2800" dirty="0" smtClean="0">
                <a:latin typeface="Times New Roman"/>
                <a:cs typeface="Times New Roman"/>
              </a:rPr>
              <a:t>, </a:t>
            </a:r>
            <a:r>
              <a:rPr lang="en-US" sz="2800" i="1" dirty="0" smtClean="0">
                <a:latin typeface="Times New Roman"/>
                <a:cs typeface="Times New Roman"/>
              </a:rPr>
              <a:t>z</a:t>
            </a:r>
            <a:r>
              <a:rPr lang="en-US" sz="2800" dirty="0" smtClean="0">
                <a:latin typeface="Times New Roman"/>
                <a:cs typeface="Times New Roman"/>
              </a:rPr>
              <a:t>)</a:t>
            </a: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Observed July 2016 for half a night </a:t>
            </a: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Equivalent to full night on 8.4 m telescope </a:t>
            </a: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Median seeing ~ 0.95” with depth ~ 26 AB magnitude</a:t>
            </a: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Observations part of the field selection </a:t>
            </a:r>
          </a:p>
          <a:p>
            <a:pPr marL="457200" lvl="1" indent="0">
              <a:buNone/>
            </a:pP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8239863_or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1684"/>
            <a:ext cx="9144000" cy="2406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5294" y="6596390"/>
            <a:ext cx="41387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MU Serif Roman"/>
                <a:cs typeface="CMU Serif Roman"/>
              </a:rPr>
              <a:t>Image Credit: Large Binocular Telescope Observatory Website </a:t>
            </a:r>
            <a:endParaRPr lang="en-US" sz="1100" dirty="0">
              <a:latin typeface="CMU Serif Roman"/>
              <a:cs typeface="CMU Serif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420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Subaru Observations and Data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17638"/>
            <a:ext cx="4981388" cy="5320833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Times New Roman"/>
                <a:cs typeface="Times New Roman"/>
              </a:rPr>
              <a:t>Hyper Suprime-Cam Filters (</a:t>
            </a:r>
            <a:r>
              <a:rPr lang="en-US" sz="3000" i="1" dirty="0" smtClean="0">
                <a:latin typeface="Times New Roman"/>
                <a:cs typeface="Times New Roman"/>
              </a:rPr>
              <a:t>g</a:t>
            </a:r>
            <a:r>
              <a:rPr lang="en-US" sz="3000" dirty="0" smtClean="0">
                <a:latin typeface="Times New Roman"/>
                <a:cs typeface="Times New Roman"/>
              </a:rPr>
              <a:t>, </a:t>
            </a:r>
            <a:r>
              <a:rPr lang="en-US" sz="3000" i="1" dirty="0" smtClean="0">
                <a:latin typeface="Times New Roman"/>
                <a:cs typeface="Times New Roman"/>
              </a:rPr>
              <a:t>i</a:t>
            </a:r>
            <a:r>
              <a:rPr lang="en-US" sz="3000" dirty="0" smtClean="0">
                <a:latin typeface="Times New Roman"/>
                <a:cs typeface="Times New Roman"/>
              </a:rPr>
              <a:t>, </a:t>
            </a:r>
            <a:r>
              <a:rPr lang="en-US" sz="3000" i="1" dirty="0" smtClean="0">
                <a:latin typeface="Times New Roman"/>
                <a:cs typeface="Times New Roman"/>
              </a:rPr>
              <a:t>z</a:t>
            </a:r>
            <a:r>
              <a:rPr lang="en-US" sz="3000" dirty="0" smtClean="0">
                <a:latin typeface="Times New Roman"/>
                <a:cs typeface="Times New Roman"/>
              </a:rPr>
              <a:t>, </a:t>
            </a:r>
            <a:r>
              <a:rPr lang="en-US" sz="3000" i="1" dirty="0" smtClean="0">
                <a:latin typeface="Times New Roman"/>
                <a:cs typeface="Times New Roman"/>
              </a:rPr>
              <a:t>NB816</a:t>
            </a:r>
            <a:r>
              <a:rPr lang="en-US" sz="3000" dirty="0" smtClean="0">
                <a:latin typeface="Times New Roman"/>
                <a:cs typeface="Times New Roman"/>
              </a:rPr>
              <a:t>, </a:t>
            </a:r>
            <a:r>
              <a:rPr lang="en-US" sz="3000" i="1" dirty="0" smtClean="0">
                <a:latin typeface="Times New Roman"/>
                <a:cs typeface="Times New Roman"/>
              </a:rPr>
              <a:t>NB921</a:t>
            </a:r>
            <a:r>
              <a:rPr lang="en-US" sz="3000" dirty="0" smtClean="0">
                <a:latin typeface="Times New Roman"/>
                <a:cs typeface="Times New Roman"/>
              </a:rPr>
              <a:t>)</a:t>
            </a:r>
          </a:p>
          <a:p>
            <a:endParaRPr lang="en-US" sz="3000" dirty="0" smtClean="0">
              <a:latin typeface="Times New Roman"/>
              <a:cs typeface="Times New Roman"/>
            </a:endParaRPr>
          </a:p>
          <a:p>
            <a:r>
              <a:rPr lang="en-US" sz="3000" dirty="0" smtClean="0">
                <a:latin typeface="Times New Roman"/>
                <a:cs typeface="Times New Roman"/>
              </a:rPr>
              <a:t>Observed June 2017 over five nights</a:t>
            </a:r>
            <a:endParaRPr lang="en-US" sz="3000" dirty="0">
              <a:latin typeface="Times New Roman"/>
              <a:cs typeface="Times New Roman"/>
            </a:endParaRPr>
          </a:p>
          <a:p>
            <a:pPr lvl="1"/>
            <a:r>
              <a:rPr lang="en-US" sz="2600" dirty="0" smtClean="0">
                <a:latin typeface="Times New Roman"/>
                <a:cs typeface="Times New Roman"/>
              </a:rPr>
              <a:t>Seeing between </a:t>
            </a:r>
            <a:r>
              <a:rPr lang="en-US" sz="2600" dirty="0">
                <a:latin typeface="Times New Roman"/>
                <a:cs typeface="Times New Roman"/>
              </a:rPr>
              <a:t>~ 0.5” </a:t>
            </a:r>
            <a:r>
              <a:rPr lang="en-US" sz="2600" dirty="0" smtClean="0">
                <a:latin typeface="Times New Roman"/>
                <a:cs typeface="Times New Roman"/>
              </a:rPr>
              <a:t/>
            </a:r>
            <a:br>
              <a:rPr lang="en-US" sz="2600" dirty="0" smtClean="0">
                <a:latin typeface="Times New Roman"/>
                <a:cs typeface="Times New Roman"/>
              </a:rPr>
            </a:br>
            <a:r>
              <a:rPr lang="en-US" sz="2600" dirty="0" smtClean="0">
                <a:latin typeface="Times New Roman"/>
                <a:cs typeface="Times New Roman"/>
              </a:rPr>
              <a:t>and </a:t>
            </a:r>
            <a:r>
              <a:rPr lang="en-US" sz="2600" dirty="0">
                <a:latin typeface="Times New Roman"/>
                <a:cs typeface="Times New Roman"/>
              </a:rPr>
              <a:t>1.0</a:t>
            </a:r>
            <a:r>
              <a:rPr lang="en-US" sz="2600" dirty="0" smtClean="0">
                <a:latin typeface="Times New Roman"/>
                <a:cs typeface="Times New Roman"/>
              </a:rPr>
              <a:t>” with depth ~ 24-26 AB magnitude</a:t>
            </a:r>
          </a:p>
          <a:p>
            <a:pPr lvl="1"/>
            <a:r>
              <a:rPr lang="en-US" sz="2600" dirty="0" smtClean="0">
                <a:latin typeface="Times New Roman"/>
                <a:cs typeface="Times New Roman"/>
              </a:rPr>
              <a:t>Observations part of larger</a:t>
            </a:r>
            <a:br>
              <a:rPr lang="en-US" sz="2600" dirty="0" smtClean="0">
                <a:latin typeface="Times New Roman"/>
                <a:cs typeface="Times New Roman"/>
              </a:rPr>
            </a:br>
            <a:r>
              <a:rPr lang="en-US" sz="2600" dirty="0" smtClean="0">
                <a:latin typeface="Times New Roman"/>
                <a:cs typeface="Times New Roman"/>
              </a:rPr>
              <a:t>HEROES survey </a:t>
            </a:r>
          </a:p>
          <a:p>
            <a:pPr lvl="1"/>
            <a:r>
              <a:rPr lang="en-US" sz="2600" dirty="0" smtClean="0">
                <a:latin typeface="Times New Roman"/>
                <a:cs typeface="Times New Roman"/>
              </a:rPr>
              <a:t>Almost 1 year after LBT data</a:t>
            </a:r>
          </a:p>
          <a:p>
            <a:pPr lvl="1"/>
            <a:endParaRPr lang="en-US" sz="2600" dirty="0" smtClean="0">
              <a:latin typeface="Times New Roman"/>
              <a:cs typeface="Times New Roman"/>
            </a:endParaRPr>
          </a:p>
          <a:p>
            <a:endParaRPr lang="en-US" dirty="0">
              <a:latin typeface="CMU Serif Roman"/>
              <a:cs typeface="CMU Serif Roman"/>
            </a:endParaRPr>
          </a:p>
          <a:p>
            <a:endParaRPr lang="en-US" dirty="0" smtClean="0">
              <a:latin typeface="CMU Serif Roman"/>
              <a:cs typeface="CMU Serif Roman"/>
            </a:endParaRPr>
          </a:p>
          <a:p>
            <a:endParaRPr lang="en-US" dirty="0">
              <a:latin typeface="CMU Serif Roman"/>
              <a:cs typeface="CMU Serif Roman"/>
            </a:endParaRPr>
          </a:p>
        </p:txBody>
      </p:sp>
      <p:pic>
        <p:nvPicPr>
          <p:cNvPr id="4" name="Picture 3" descr="subar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668" y="1673412"/>
            <a:ext cx="3734862" cy="431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74668" y="5729803"/>
            <a:ext cx="2017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Times New Roman"/>
                <a:cs typeface="Times New Roman"/>
              </a:rPr>
              <a:t>Image Credit: Cameron White</a:t>
            </a:r>
            <a:endParaRPr lang="en-US" sz="11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5564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Project Outline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Match </a:t>
            </a:r>
            <a:r>
              <a:rPr lang="en-US" dirty="0" smtClean="0">
                <a:latin typeface="Times New Roman"/>
                <a:cs typeface="Times New Roman"/>
              </a:rPr>
              <a:t>the Subaru and LBT catalogs by Right Ascension and </a:t>
            </a:r>
            <a:r>
              <a:rPr lang="en-US" dirty="0" smtClean="0">
                <a:latin typeface="Times New Roman"/>
                <a:cs typeface="Times New Roman"/>
              </a:rPr>
              <a:t>Declination for one filter (</a:t>
            </a:r>
            <a:r>
              <a:rPr lang="en-US" i="1" dirty="0" smtClean="0">
                <a:latin typeface="Times New Roman"/>
                <a:cs typeface="Times New Roman"/>
              </a:rPr>
              <a:t>g</a:t>
            </a:r>
            <a:r>
              <a:rPr lang="en-US" dirty="0" smtClean="0">
                <a:latin typeface="Times New Roman"/>
                <a:cs typeface="Times New Roman"/>
              </a:rPr>
              <a:t>) </a:t>
            </a:r>
            <a:r>
              <a:rPr lang="en-US" dirty="0" smtClean="0">
                <a:latin typeface="Times New Roman"/>
                <a:cs typeface="Times New Roman"/>
              </a:rPr>
              <a:t/>
            </a:r>
            <a:br>
              <a:rPr lang="en-US" dirty="0" smtClean="0">
                <a:latin typeface="Times New Roman"/>
                <a:cs typeface="Times New Roman"/>
              </a:rPr>
            </a:b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err="1">
                <a:latin typeface="Times New Roman"/>
                <a:cs typeface="Times New Roman"/>
              </a:rPr>
              <a:t>A</a:t>
            </a:r>
            <a:r>
              <a:rPr lang="en-US" dirty="0" err="1" smtClean="0">
                <a:latin typeface="Times New Roman"/>
                <a:cs typeface="Times New Roman"/>
              </a:rPr>
              <a:t>strometrically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cross-</a:t>
            </a:r>
            <a:r>
              <a:rPr lang="en-US" dirty="0" smtClean="0">
                <a:latin typeface="Times New Roman"/>
                <a:cs typeface="Times New Roman"/>
              </a:rPr>
              <a:t>register </a:t>
            </a:r>
            <a:r>
              <a:rPr lang="en-US" dirty="0">
                <a:latin typeface="Times New Roman"/>
                <a:cs typeface="Times New Roman"/>
              </a:rPr>
              <a:t>the Subaru and LBT images with </a:t>
            </a:r>
            <a:r>
              <a:rPr lang="en-US" dirty="0" err="1">
                <a:latin typeface="Times New Roman"/>
                <a:cs typeface="Times New Roman"/>
              </a:rPr>
              <a:t>milli-arcsec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precision</a:t>
            </a:r>
            <a:br>
              <a:rPr lang="en-US" dirty="0" smtClean="0">
                <a:latin typeface="Times New Roman"/>
                <a:cs typeface="Times New Roman"/>
              </a:rPr>
            </a:b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I</a:t>
            </a:r>
            <a:r>
              <a:rPr lang="en-US" dirty="0" smtClean="0">
                <a:latin typeface="Times New Roman"/>
                <a:cs typeface="Times New Roman"/>
              </a:rPr>
              <a:t>dentify </a:t>
            </a:r>
            <a:r>
              <a:rPr lang="en-US" dirty="0" smtClean="0">
                <a:latin typeface="Times New Roman"/>
                <a:cs typeface="Times New Roman"/>
              </a:rPr>
              <a:t>moving objects (comets, galactic stars, brown dwarfs) </a:t>
            </a:r>
            <a:r>
              <a:rPr lang="en-US" dirty="0" smtClean="0">
                <a:latin typeface="Times New Roman"/>
                <a:cs typeface="Times New Roman"/>
              </a:rPr>
              <a:t>and objects changing in brightness (active galactic nuclei, brown dwarfs)</a:t>
            </a:r>
            <a:endParaRPr lang="en-US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>
              <a:latin typeface="CMU Serif Roman"/>
              <a:cs typeface="CMU Serif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8978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Results: Astrometry </a:t>
            </a:r>
            <a:endParaRPr lang="en-US" sz="4000" dirty="0">
              <a:latin typeface="Times New Roman"/>
              <a:cs typeface="Times New Roman"/>
            </a:endParaRPr>
          </a:p>
        </p:txBody>
      </p:sp>
      <p:pic>
        <p:nvPicPr>
          <p:cNvPr id="7" name="Picture 6" descr="Delta_RA_De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790" y="1417638"/>
            <a:ext cx="5319819" cy="465484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434" y="1843365"/>
            <a:ext cx="3483356" cy="395982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24,013 matched sources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2” distance cut applied</a:t>
            </a:r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Distance Standard Deviation: 0.1828” </a:t>
            </a:r>
            <a:endParaRPr lang="en-US" dirty="0">
              <a:latin typeface="CMU Serif Roman"/>
              <a:cs typeface="CMU Serif Roman"/>
            </a:endParaRPr>
          </a:p>
          <a:p>
            <a:endParaRPr lang="en-US" sz="2400" dirty="0">
              <a:latin typeface="CMU Serif Roman"/>
              <a:cs typeface="CMU Serif Roman"/>
            </a:endParaRPr>
          </a:p>
          <a:p>
            <a:r>
              <a:rPr lang="en-US" sz="2400" dirty="0" smtClean="0">
                <a:latin typeface="CMU Serif Roman"/>
                <a:cs typeface="CMU Serif Roman"/>
              </a:rPr>
              <a:t>1,279 objects with </a:t>
            </a:r>
            <a:r>
              <a:rPr lang="en-US" sz="2400" dirty="0" smtClean="0">
                <a:latin typeface="ＭＳ ゴシック"/>
                <a:ea typeface="ＭＳ ゴシック"/>
                <a:cs typeface="ＭＳ ゴシック"/>
              </a:rPr>
              <a:t>≥</a:t>
            </a:r>
            <a:r>
              <a:rPr lang="en-US" sz="2400" dirty="0" smtClean="0">
                <a:latin typeface="CMU Serif Roman"/>
                <a:cs typeface="CMU Serif Roman"/>
              </a:rPr>
              <a:t> 3σ distances</a:t>
            </a:r>
            <a:endParaRPr lang="en-US" sz="24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510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Results: Photometry </a:t>
            </a:r>
            <a:endParaRPr lang="en-US" sz="4000" dirty="0">
              <a:latin typeface="Times New Roman"/>
              <a:cs typeface="Times New Roman"/>
            </a:endParaRPr>
          </a:p>
        </p:txBody>
      </p:sp>
      <p:pic>
        <p:nvPicPr>
          <p:cNvPr id="5" name="Picture 4" descr="Mag_Hi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00" y="1435011"/>
            <a:ext cx="5854700" cy="43942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3022" y="2004785"/>
            <a:ext cx="3166278" cy="3252220"/>
          </a:xfrm>
        </p:spPr>
        <p:txBody>
          <a:bodyPr>
            <a:normAutofit/>
          </a:bodyPr>
          <a:lstStyle/>
          <a:p>
            <a:r>
              <a:rPr lang="de-DE" sz="2400" dirty="0" smtClean="0">
                <a:latin typeface="Times New Roman"/>
                <a:cs typeface="Times New Roman"/>
              </a:rPr>
              <a:t>Cuts Applied: </a:t>
            </a:r>
            <a:br>
              <a:rPr lang="de-DE" sz="2400" dirty="0" smtClean="0">
                <a:latin typeface="Times New Roman"/>
                <a:cs typeface="Times New Roman"/>
              </a:rPr>
            </a:br>
            <a:r>
              <a:rPr lang="de-DE" sz="2400" i="1" dirty="0" err="1" smtClean="0">
                <a:latin typeface="Times New Roman"/>
                <a:cs typeface="Times New Roman"/>
              </a:rPr>
              <a:t>g</a:t>
            </a:r>
            <a:r>
              <a:rPr lang="de-DE" sz="2400" baseline="-25000" dirty="0" err="1" smtClean="0">
                <a:latin typeface="Times New Roman"/>
                <a:cs typeface="Times New Roman"/>
              </a:rPr>
              <a:t>HSC</a:t>
            </a:r>
            <a:r>
              <a:rPr lang="de-DE" sz="2400" dirty="0" smtClean="0">
                <a:latin typeface="Times New Roman"/>
                <a:cs typeface="Times New Roman"/>
              </a:rPr>
              <a:t> </a:t>
            </a:r>
            <a:r>
              <a:rPr lang="de-DE" sz="2400" dirty="0">
                <a:latin typeface="Times New Roman"/>
                <a:cs typeface="Times New Roman"/>
              </a:rPr>
              <a:t>≤ </a:t>
            </a:r>
            <a:r>
              <a:rPr lang="de-DE" sz="2400" dirty="0" smtClean="0">
                <a:latin typeface="Times New Roman"/>
                <a:cs typeface="Times New Roman"/>
              </a:rPr>
              <a:t>27 mag </a:t>
            </a:r>
            <a:br>
              <a:rPr lang="de-DE" sz="2400" dirty="0" smtClean="0">
                <a:latin typeface="Times New Roman"/>
                <a:cs typeface="Times New Roman"/>
              </a:rPr>
            </a:br>
            <a:r>
              <a:rPr lang="nl-NL" sz="2400" i="1" dirty="0" err="1" smtClean="0">
                <a:latin typeface="Times New Roman"/>
                <a:cs typeface="Times New Roman"/>
              </a:rPr>
              <a:t>g</a:t>
            </a:r>
            <a:r>
              <a:rPr lang="nl-NL" sz="2400" baseline="-25000" dirty="0" err="1" smtClean="0">
                <a:latin typeface="Times New Roman"/>
                <a:cs typeface="Times New Roman"/>
              </a:rPr>
              <a:t>LBC</a:t>
            </a:r>
            <a:r>
              <a:rPr lang="nl-NL" sz="2400" dirty="0" smtClean="0">
                <a:latin typeface="Times New Roman"/>
                <a:cs typeface="Times New Roman"/>
              </a:rPr>
              <a:t> </a:t>
            </a:r>
            <a:r>
              <a:rPr lang="nl-NL" sz="2400" dirty="0">
                <a:latin typeface="Times New Roman"/>
                <a:cs typeface="Times New Roman"/>
              </a:rPr>
              <a:t>≤ 28 mag </a:t>
            </a:r>
            <a:endParaRPr lang="nl-NL" sz="2400" dirty="0" smtClean="0">
              <a:latin typeface="Times New Roman"/>
              <a:cs typeface="Times New Roman"/>
            </a:endParaRPr>
          </a:p>
          <a:p>
            <a:endParaRPr lang="nl-NL" sz="2400" dirty="0" smtClean="0">
              <a:latin typeface="Times New Roman"/>
              <a:cs typeface="Times New Roman"/>
            </a:endParaRPr>
          </a:p>
          <a:p>
            <a:r>
              <a:rPr lang="nl-NL" sz="2400" dirty="0">
                <a:latin typeface="Times New Roman"/>
                <a:cs typeface="Times New Roman"/>
              </a:rPr>
              <a:t>LBT </a:t>
            </a:r>
            <a:r>
              <a:rPr lang="nl-NL" sz="2400" dirty="0" err="1" smtClean="0">
                <a:latin typeface="Times New Roman"/>
                <a:cs typeface="Times New Roman"/>
              </a:rPr>
              <a:t>objects</a:t>
            </a:r>
            <a:r>
              <a:rPr lang="nl-NL" sz="2400" dirty="0" smtClean="0">
                <a:latin typeface="Times New Roman"/>
                <a:cs typeface="Times New Roman"/>
              </a:rPr>
              <a:t> </a:t>
            </a:r>
            <a:r>
              <a:rPr lang="nl-NL" sz="2400" dirty="0" err="1" smtClean="0">
                <a:latin typeface="Times New Roman"/>
                <a:cs typeface="Times New Roman"/>
              </a:rPr>
              <a:t>systematically</a:t>
            </a:r>
            <a:r>
              <a:rPr lang="nl-NL" sz="2400" dirty="0" smtClean="0">
                <a:latin typeface="Times New Roman"/>
                <a:cs typeface="Times New Roman"/>
              </a:rPr>
              <a:t> </a:t>
            </a:r>
            <a:r>
              <a:rPr lang="nl-NL" sz="2400" dirty="0" err="1">
                <a:latin typeface="Times New Roman"/>
                <a:cs typeface="Times New Roman"/>
              </a:rPr>
              <a:t>measured</a:t>
            </a:r>
            <a:r>
              <a:rPr lang="nl-NL" sz="2400" dirty="0">
                <a:latin typeface="Times New Roman"/>
                <a:cs typeface="Times New Roman"/>
              </a:rPr>
              <a:t> </a:t>
            </a:r>
            <a:r>
              <a:rPr lang="nl-NL" sz="2400" dirty="0" smtClean="0">
                <a:latin typeface="Times New Roman"/>
                <a:cs typeface="Times New Roman"/>
              </a:rPr>
              <a:t>0.127 </a:t>
            </a:r>
            <a:r>
              <a:rPr lang="nl-NL" sz="2400" dirty="0">
                <a:latin typeface="Times New Roman"/>
                <a:cs typeface="Times New Roman"/>
              </a:rPr>
              <a:t>mag </a:t>
            </a:r>
            <a:r>
              <a:rPr lang="nl-NL" sz="2400" dirty="0" err="1">
                <a:latin typeface="Times New Roman"/>
                <a:cs typeface="Times New Roman"/>
              </a:rPr>
              <a:t>brighter</a:t>
            </a:r>
            <a:r>
              <a:rPr lang="nl-NL" sz="2400" dirty="0">
                <a:latin typeface="Times New Roman"/>
                <a:cs typeface="Times New Roman"/>
              </a:rPr>
              <a:t> </a:t>
            </a:r>
            <a:endParaRPr lang="nl-NL" sz="2400" dirty="0">
              <a:latin typeface="Times New Roman"/>
              <a:cs typeface="Times New Roman"/>
            </a:endParaRPr>
          </a:p>
          <a:p>
            <a:endParaRPr lang="nl-NL" sz="2400" dirty="0"/>
          </a:p>
          <a:p>
            <a:endParaRPr lang="de-DE" sz="2400" dirty="0"/>
          </a:p>
          <a:p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729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361</TotalTime>
  <Words>261</Words>
  <Application>Microsoft Macintosh PowerPoint</Application>
  <PresentationFormat>On-screen Show (4:3)</PresentationFormat>
  <Paragraphs>66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Black</vt:lpstr>
      <vt:lpstr>Analysis of Variability in the JWST North Ecliptic Pole (NEP) Time Domain Field (TDF) </vt:lpstr>
      <vt:lpstr>JWST NEP TDF</vt:lpstr>
      <vt:lpstr>Variability Background: Astrometry</vt:lpstr>
      <vt:lpstr>PowerPoint Presentation</vt:lpstr>
      <vt:lpstr>Large Binocular Telescope Data </vt:lpstr>
      <vt:lpstr>Subaru Observations and Data</vt:lpstr>
      <vt:lpstr>Project Outline</vt:lpstr>
      <vt:lpstr>Results: Astrometry </vt:lpstr>
      <vt:lpstr>Results: Photometry </vt:lpstr>
      <vt:lpstr>Results: Photometry </vt:lpstr>
      <vt:lpstr>Future Work </vt:lpstr>
      <vt:lpstr>Acknowledgments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Variability in the JWST North Ecliptic Pole (NEP) Time Domain Field (TDF) </dc:title>
  <dc:creator>Victoria Jones</dc:creator>
  <cp:lastModifiedBy>Victoria Jones</cp:lastModifiedBy>
  <cp:revision>8</cp:revision>
  <dcterms:created xsi:type="dcterms:W3CDTF">2019-04-01T00:13:59Z</dcterms:created>
  <dcterms:modified xsi:type="dcterms:W3CDTF">2019-04-01T06:15:19Z</dcterms:modified>
</cp:coreProperties>
</file>